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34"/>
    <p:restoredTop sz="94647"/>
  </p:normalViewPr>
  <p:slideViewPr>
    <p:cSldViewPr snapToGrid="0" snapToObjects="1">
      <p:cViewPr varScale="1">
        <p:scale>
          <a:sx n="98" d="100"/>
          <a:sy n="98" d="100"/>
        </p:scale>
        <p:origin x="22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3.png>
</file>

<file path=ppt/media/image4.png>
</file>

<file path=ppt/media/image40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EC10A-0CF7-F848-A368-76D12E69B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1DBADD-28CB-5146-94D3-7D103B275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97C6A-AE1A-9B4F-B22D-5222A67D6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D742F-0A5D-FC4A-BD5F-2773BF56B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B6B4A-4304-2B4D-B72D-45868A76A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91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AFC5B-3DAC-D447-A38E-6DF79819D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4EB6B5-97C1-C64A-9A5F-1D137CC58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B98FA-AEC3-7145-8914-0258311E4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3C901-C20B-7B43-8649-90E2A8798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A9C85-C323-2A44-9BC6-A77E5E355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13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919F07-8B0F-1845-BC80-1D85B912A8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CA1BD6-671F-F946-8BDD-3AF9515FBF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16DD6-0BDC-C542-B25A-9BF97FFB8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99FD0-D7C1-3944-AB64-F92A23240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DEA7C-297C-2A48-AB05-67376F270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48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5C032-6D93-B74F-80FE-79ADDC73C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66239-8ACC-6042-90BB-FEEDBA258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F9E52-A3B5-CB44-B77C-AA9C723E2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31C15-A2CE-2648-9A0D-68E4526F5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22CEF-0F40-CF48-AC56-A42653F04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228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5DDFB-7CA9-0042-B19C-8F0005B72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6F7AC-773F-3647-AB2E-FDA8B8338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F9B97-8041-8B47-9F39-35C1B8640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CF04B-3872-3144-8CD9-21A3B349A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F74A2-571F-2944-A518-C9C8E1828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361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A599A-94B8-D349-8B42-1F4A30AEB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5B6A7-3136-4044-9780-BEA4F45D8B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9B46C-27ED-074F-8393-B4F9DB801F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54255-C9AD-2B43-A9B4-513D002CA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43FFE-DDCF-3546-9E30-6B99CD6B6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0B449E-458E-9943-8BAE-2757A647E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95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89364-6513-2F49-B8CA-0F84792B3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9CA3B-68AA-5B47-953A-1A2FCE5F7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A51CCC-E9A9-6E45-98E2-475DD00CE0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D49F4-278D-F94F-B15A-E3E303147C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6D54AD-D6A4-7248-88A7-9C5178D92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07EFBB-7756-8942-A39B-02A57F2B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EC9C7E-CF58-0645-B260-5DD0AC0DC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E0A724-96D5-C948-AD0C-6CEB34215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16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89362-491C-4D4D-970C-7325C37F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6B44DB-B332-4142-82B3-71740F011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769207-38E7-3E4C-89ED-ED24F9154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674513-C464-184C-8ED3-D16900529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32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CD8226-D654-6548-9B78-823EA0C29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E29639-EA81-BE42-8994-0E6BB805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DEF68-3960-C54A-A513-F74F77B6C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40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E7E7-3D02-E14D-BEDF-494170530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EAE54-1D67-4E41-9D83-A5AC3C144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66488E-D153-0046-92E5-4AB1099614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A527E-2345-0340-9B23-C91E94BD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87A875-3815-D34F-9779-DEE41259B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F49F3-5CCA-CE45-BCC6-B091A473F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3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8AB13-E24B-534F-97C0-39BEDAB0B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E545B1-8E9B-8541-9A03-20448BEC46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B99DE-B6E7-7B4B-AF10-2426960B8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17E6D0-B6EE-9B46-99E9-A03076501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066FE-C5FB-924D-93B2-7A245B497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2F942F-E6A4-3546-BAC6-FF7E2E754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74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CB812E-F0BD-BB47-BA67-AD308494E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7D3A8-4D43-2746-855E-8F2A7D0CF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7855E-1F0C-214E-9A1E-CB188F8D79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3DE35-DCA6-B14C-BAE6-3BDDBE91DBCE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F3517-39F9-3F49-8A88-9183085135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98499-C200-FF44-AAD8-19521EA3FB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DE448-8FC1-3148-ADB8-243D2FB2E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70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ntbayesie.com/blog/2017/5/9/kullback-leibler-divergence-explained" TargetMode="External"/><Relationship Id="rId2" Type="http://schemas.openxmlformats.org/officeDocument/2006/relationships/hyperlink" Target="https://en.wikipedia.org/wiki/Cross_entrop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mathworld.wolfram.com/Manifold.html" TargetMode="External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EECF86-9CBE-484A-B0D2-4465D7A1F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Autoencoders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B8957D-1520-4C43-AA36-03D83A6F9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Part 8</a:t>
            </a:r>
          </a:p>
        </p:txBody>
      </p:sp>
    </p:spTree>
    <p:extLst>
      <p:ext uri="{BB962C8B-B14F-4D97-AF65-F5344CB8AC3E}">
        <p14:creationId xmlns:p14="http://schemas.microsoft.com/office/powerpoint/2010/main" val="2751291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408564-7447-D74A-9F63-0D326BD47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Deep Autoencoders</a:t>
            </a:r>
          </a:p>
        </p:txBody>
      </p:sp>
      <p:sp>
        <p:nvSpPr>
          <p:cNvPr id="16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3ACACCAC-6332-8949-B808-7FDD12971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869" y="1294495"/>
            <a:ext cx="2149812" cy="4585752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7310467-6298-49CF-A475-96596B11C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Multiple Layers</a:t>
            </a:r>
          </a:p>
          <a:p>
            <a:r>
              <a:rPr lang="en-US" sz="2000" dirty="0">
                <a:solidFill>
                  <a:srgbClr val="000000"/>
                </a:solidFill>
              </a:rPr>
              <a:t>Include convolution/deconvolution for image recognition</a:t>
            </a:r>
          </a:p>
          <a:p>
            <a:r>
              <a:rPr lang="en-US" sz="2000" dirty="0">
                <a:solidFill>
                  <a:srgbClr val="000000"/>
                </a:solidFill>
              </a:rPr>
              <a:t>Include LSTM, GRU for sequence reconstruction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E.g. text mapping, search</a:t>
            </a:r>
          </a:p>
        </p:txBody>
      </p:sp>
    </p:spTree>
    <p:extLst>
      <p:ext uri="{BB962C8B-B14F-4D97-AF65-F5344CB8AC3E}">
        <p14:creationId xmlns:p14="http://schemas.microsoft.com/office/powerpoint/2010/main" val="1230847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3441D8-64E1-A242-87C3-66809FC1F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Example of Use: Semantic Hashing</a:t>
            </a:r>
          </a:p>
        </p:txBody>
      </p:sp>
      <p:sp>
        <p:nvSpPr>
          <p:cNvPr id="19" name="Content Placeholder 8">
            <a:extLst>
              <a:ext uri="{FF2B5EF4-FFF2-40B4-BE49-F238E27FC236}">
                <a16:creationId xmlns:a16="http://schemas.microsoft.com/office/drawing/2014/main" id="{363A7310-0E0E-4F2F-9CE9-9376BFE54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6931" y="2962451"/>
            <a:ext cx="3375172" cy="2820012"/>
          </a:xfrm>
        </p:spPr>
        <p:txBody>
          <a:bodyPr>
            <a:normAutofit/>
          </a:bodyPr>
          <a:lstStyle/>
          <a:p>
            <a:r>
              <a:rPr lang="en-US" sz="1600" dirty="0"/>
              <a:t>Map documents into binary codes</a:t>
            </a:r>
          </a:p>
          <a:p>
            <a:r>
              <a:rPr lang="en-US" sz="1600" dirty="0"/>
              <a:t>Binary code represent addresses</a:t>
            </a:r>
          </a:p>
          <a:p>
            <a:r>
              <a:rPr lang="en-US" sz="1600" dirty="0"/>
              <a:t>Retrieve similar documents by looking in nearby addresses</a:t>
            </a:r>
          </a:p>
          <a:p>
            <a:r>
              <a:rPr lang="en-US" sz="1600" dirty="0"/>
              <a:t>No search required</a:t>
            </a:r>
          </a:p>
        </p:txBody>
      </p:sp>
      <p:pic>
        <p:nvPicPr>
          <p:cNvPr id="20" name="Content Placeholder 3">
            <a:extLst>
              <a:ext uri="{FF2B5EF4-FFF2-40B4-BE49-F238E27FC236}">
                <a16:creationId xmlns:a16="http://schemas.microsoft.com/office/drawing/2014/main" id="{A20D3757-D354-584F-88DC-73836122F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103" y="3046870"/>
            <a:ext cx="6691698" cy="26511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92D7EB-0AD6-044B-885D-38E653FE3B5D}"/>
              </a:ext>
            </a:extLst>
          </p:cNvPr>
          <p:cNvSpPr txBox="1"/>
          <p:nvPr/>
        </p:nvSpPr>
        <p:spPr>
          <a:xfrm>
            <a:off x="7169285" y="5515391"/>
            <a:ext cx="2324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Hinton &amp; al. 2008</a:t>
            </a:r>
          </a:p>
        </p:txBody>
      </p:sp>
    </p:spTree>
    <p:extLst>
      <p:ext uri="{BB962C8B-B14F-4D97-AF65-F5344CB8AC3E}">
        <p14:creationId xmlns:p14="http://schemas.microsoft.com/office/powerpoint/2010/main" val="1934267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D191B7-2A3A-084B-93EF-BC6021B4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Variational Autoencoders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F48B03C8-A58E-4AF6-8FF6-4ABB8BA32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6930" y="2962451"/>
            <a:ext cx="4052499" cy="2820012"/>
          </a:xfrm>
        </p:spPr>
        <p:txBody>
          <a:bodyPr>
            <a:normAutofit fontScale="77500" lnSpcReduction="20000"/>
          </a:bodyPr>
          <a:lstStyle/>
          <a:p>
            <a:r>
              <a:rPr lang="en-US" sz="1800" dirty="0"/>
              <a:t>Encode input into </a:t>
            </a:r>
            <a:r>
              <a:rPr lang="en-US" sz="1800" dirty="0" err="1"/>
              <a:t>z_mean</a:t>
            </a:r>
            <a:r>
              <a:rPr lang="en-US" sz="1800" dirty="0"/>
              <a:t>, </a:t>
            </a:r>
            <a:r>
              <a:rPr lang="en-US" sz="1800" dirty="0" err="1"/>
              <a:t>z_log_var</a:t>
            </a:r>
            <a:r>
              <a:rPr lang="en-US" sz="1800" dirty="0"/>
              <a:t> in latent space</a:t>
            </a:r>
          </a:p>
          <a:p>
            <a:r>
              <a:rPr lang="en-US" sz="1800" dirty="0"/>
              <a:t>Latent space contains points z with normal distribution</a:t>
            </a:r>
          </a:p>
          <a:p>
            <a:r>
              <a:rPr lang="en-US" sz="1800" dirty="0"/>
              <a:t>Sample </a:t>
            </a:r>
          </a:p>
          <a:p>
            <a:pPr lvl="1"/>
            <a:r>
              <a:rPr lang="en-US" sz="1400" dirty="0"/>
              <a:t>z=</a:t>
            </a:r>
            <a:r>
              <a:rPr lang="en-US" sz="1400" dirty="0" err="1"/>
              <a:t>z_mean+exp</a:t>
            </a:r>
            <a:r>
              <a:rPr lang="en-US" sz="1400" dirty="0"/>
              <a:t>(</a:t>
            </a:r>
            <a:r>
              <a:rPr lang="en-US" sz="1400" dirty="0" err="1"/>
              <a:t>z_log_var</a:t>
            </a:r>
            <a:r>
              <a:rPr lang="en-US" sz="1400" dirty="0"/>
              <a:t>)*epsilon</a:t>
            </a:r>
          </a:p>
          <a:p>
            <a:pPr lvl="1"/>
            <a:r>
              <a:rPr lang="en-US" sz="1400" dirty="0"/>
              <a:t>epsilon is in N(0,1)</a:t>
            </a:r>
          </a:p>
          <a:p>
            <a:r>
              <a:rPr lang="en-US" sz="1800" dirty="0"/>
              <a:t>Decode z into approx. of input</a:t>
            </a:r>
          </a:p>
          <a:p>
            <a:r>
              <a:rPr lang="en-US" sz="1800" dirty="0"/>
              <a:t>Loss = reconstruction loss + regularization</a:t>
            </a:r>
          </a:p>
          <a:p>
            <a:r>
              <a:rPr lang="en-US" sz="1800" dirty="0"/>
              <a:t>L= cross – </a:t>
            </a:r>
            <a:r>
              <a:rPr lang="en-US" sz="1800" dirty="0">
                <a:hlinkClick r:id="rId2"/>
              </a:rPr>
              <a:t>entropy</a:t>
            </a:r>
            <a:r>
              <a:rPr lang="en-US" sz="1800" dirty="0"/>
              <a:t> + KL </a:t>
            </a:r>
            <a:r>
              <a:rPr lang="en-US" sz="1800" dirty="0">
                <a:hlinkClick r:id="rId3"/>
              </a:rPr>
              <a:t>divergence</a:t>
            </a:r>
            <a:endParaRPr lang="en-US" sz="1800" dirty="0"/>
          </a:p>
          <a:p>
            <a:r>
              <a:rPr lang="en-US" sz="1800" dirty="0"/>
              <a:t>KL measures distance between latent and prior assumed distribution</a:t>
            </a:r>
          </a:p>
        </p:txBody>
      </p:sp>
      <p:pic>
        <p:nvPicPr>
          <p:cNvPr id="16" name="Content Placeholder 3">
            <a:extLst>
              <a:ext uri="{FF2B5EF4-FFF2-40B4-BE49-F238E27FC236}">
                <a16:creationId xmlns:a16="http://schemas.microsoft.com/office/drawing/2014/main" id="{F10AF5B6-AA7B-0A44-B904-58473789F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8195" y="3263260"/>
            <a:ext cx="5141701" cy="221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94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A8E30B-5073-974E-B963-1B8CA27F9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Example of Use: Morphing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29138A9-957D-456E-A6F7-E930DDB7F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2669407" cy="2427333"/>
          </a:xfrm>
        </p:spPr>
        <p:txBody>
          <a:bodyPr>
            <a:normAutofit/>
          </a:bodyPr>
          <a:lstStyle/>
          <a:p>
            <a:r>
              <a:rPr lang="en-US" sz="1600" dirty="0"/>
              <a:t>MNIST numbers decoded from latent space</a:t>
            </a:r>
          </a:p>
          <a:p>
            <a:r>
              <a:rPr lang="en-US" sz="1600" dirty="0"/>
              <a:t>Note continuous distribution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D83FEBF4-D318-6440-8BE2-549AADB8F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893" y="952500"/>
            <a:ext cx="4758141" cy="48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89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628E2-D125-0845-A003-82D56FAF6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429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7CB7-9219-4F4D-A5AD-40212D25B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Autoencoder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DC2314-888A-D446-9F29-5249FC02C1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8501" y="1825625"/>
            <a:ext cx="4274998" cy="4351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742365-C726-244A-B3D1-95CA8E42E075}"/>
              </a:ext>
            </a:extLst>
          </p:cNvPr>
          <p:cNvSpPr/>
          <p:nvPr/>
        </p:nvSpPr>
        <p:spPr>
          <a:xfrm>
            <a:off x="3273698" y="4956402"/>
            <a:ext cx="6848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161326-DFD6-DE40-AEA3-DAE5B983F513}"/>
              </a:ext>
            </a:extLst>
          </p:cNvPr>
          <p:cNvSpPr/>
          <p:nvPr/>
        </p:nvSpPr>
        <p:spPr>
          <a:xfrm>
            <a:off x="6897621" y="2339661"/>
            <a:ext cx="1511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Hidden (code)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FDA0F7-19D6-4E46-AE82-0F53519476B5}"/>
              </a:ext>
            </a:extLst>
          </p:cNvPr>
          <p:cNvSpPr/>
          <p:nvPr/>
        </p:nvSpPr>
        <p:spPr>
          <a:xfrm>
            <a:off x="8119301" y="4947371"/>
            <a:ext cx="15980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Reconstruction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E414F7-B9DA-5D42-B3F9-75D4E794D7E3}"/>
              </a:ext>
            </a:extLst>
          </p:cNvPr>
          <p:cNvSpPr txBox="1"/>
          <p:nvPr/>
        </p:nvSpPr>
        <p:spPr>
          <a:xfrm>
            <a:off x="5514355" y="5793907"/>
            <a:ext cx="16144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From </a:t>
            </a:r>
            <a:r>
              <a:rPr lang="en-US" sz="1200" dirty="0" err="1"/>
              <a:t>Goodfellow</a:t>
            </a:r>
            <a:r>
              <a:rPr lang="en-US" sz="1200" dirty="0"/>
              <a:t> 2016</a:t>
            </a:r>
          </a:p>
        </p:txBody>
      </p:sp>
    </p:spTree>
    <p:extLst>
      <p:ext uri="{BB962C8B-B14F-4D97-AF65-F5344CB8AC3E}">
        <p14:creationId xmlns:p14="http://schemas.microsoft.com/office/powerpoint/2010/main" val="2800583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29E4FC7-DB86-9149-B360-635A16B9C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8062" y="1719568"/>
            <a:ext cx="7107889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AB7CB7-9219-4F4D-A5AD-40212D25B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Autoencoder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742365-C726-244A-B3D1-95CA8E42E075}"/>
              </a:ext>
            </a:extLst>
          </p:cNvPr>
          <p:cNvSpPr/>
          <p:nvPr/>
        </p:nvSpPr>
        <p:spPr>
          <a:xfrm>
            <a:off x="3273698" y="4956402"/>
            <a:ext cx="6848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161326-DFD6-DE40-AEA3-DAE5B983F513}"/>
              </a:ext>
            </a:extLst>
          </p:cNvPr>
          <p:cNvSpPr/>
          <p:nvPr/>
        </p:nvSpPr>
        <p:spPr>
          <a:xfrm>
            <a:off x="7403459" y="2115924"/>
            <a:ext cx="1511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Hidden (code)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FDA0F7-19D6-4E46-AE82-0F53519476B5}"/>
              </a:ext>
            </a:extLst>
          </p:cNvPr>
          <p:cNvSpPr/>
          <p:nvPr/>
        </p:nvSpPr>
        <p:spPr>
          <a:xfrm>
            <a:off x="8783585" y="4951698"/>
            <a:ext cx="15980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Reconstruction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E414F7-B9DA-5D42-B3F9-75D4E794D7E3}"/>
              </a:ext>
            </a:extLst>
          </p:cNvPr>
          <p:cNvSpPr txBox="1"/>
          <p:nvPr/>
        </p:nvSpPr>
        <p:spPr>
          <a:xfrm>
            <a:off x="5699180" y="5822787"/>
            <a:ext cx="16144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From </a:t>
            </a:r>
            <a:r>
              <a:rPr lang="en-US" sz="1200" dirty="0" err="1"/>
              <a:t>Goodfellow</a:t>
            </a:r>
            <a:r>
              <a:rPr lang="en-US" sz="1200" dirty="0"/>
              <a:t> 2016</a:t>
            </a:r>
          </a:p>
        </p:txBody>
      </p:sp>
    </p:spTree>
    <p:extLst>
      <p:ext uri="{BB962C8B-B14F-4D97-AF65-F5344CB8AC3E}">
        <p14:creationId xmlns:p14="http://schemas.microsoft.com/office/powerpoint/2010/main" val="3478878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5911E3A-C35B-4EF7-A355-B84E9A14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21ADB3D-AD65-44B4-847D-5E90E90A5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CF580C70-814C-4845-B645-919BFFBD1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4D7BF57-4CAA-45B2-9EF0-0AA1FCF7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886F306-C03A-40C6-8FD5-DCE3D459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2FDC9A36-C7C3-47D7-A64E-ED25C47EC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BB19BC37-158A-43DC-9A9E-E45CC7195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077654CC-108F-48D5-B5E9-437F164F5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3CF3A63-1C1E-4E85-A78A-FDC16431E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8740FC9A-72DD-4D9B-BA25-1CCED1352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7FBF5743-F2AE-4D0D-BCD1-01F7686D0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ED32316-D4F7-4795-BBE0-DEBB60E27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83B23C9-B9B7-4E93-9538-CBE316F83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B144260-9F2C-4ADB-A37C-1CFB4B428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53FF918D-79D3-4F55-A68C-0DD5880DA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B9FC1440-933F-44FE-8D77-4827DD0F9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0F67F308-A67C-4D2E-B081-59BB31D8E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80112F01-90EB-4AEC-A39C-5C6875FFB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93F6B05-90EB-4C75-A0F0-C7247553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227B563B-E0C0-4D81-966D-B5E2DBAA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130DF93D-D1FF-477A-BDCE-C8B01C3B4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44ED67A1-C6FE-4AC8-8473-11DAC03DC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13A54F3-15FA-4C8F-8ABF-CE77E7219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F8A7F7F-DD1A-4F41-98AC-B9CE2A62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EF47228-EB7C-4EBA-BE01-DA6CB241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22">
              <a:extLst>
                <a:ext uri="{FF2B5EF4-FFF2-40B4-BE49-F238E27FC236}">
                  <a16:creationId xmlns:a16="http://schemas.microsoft.com/office/drawing/2014/main" id="{3D2FD25A-EFFD-4F5C-9258-981F5907D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CF573BC-A06F-4036-A3A8-9D07DDE62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9BC5646-AD58-464F-8DF0-E924E70F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2415322"/>
            <a:ext cx="3451730" cy="2399869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Constraints to avoid identity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4AD2D-E48C-A048-9FAB-6CEABA703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0" y="804672"/>
            <a:ext cx="6281928" cy="5248656"/>
          </a:xfrm>
        </p:spPr>
        <p:txBody>
          <a:bodyPr anchor="ctr">
            <a:normAutofit/>
          </a:bodyPr>
          <a:lstStyle/>
          <a:p>
            <a:r>
              <a:rPr lang="en-US" sz="2000"/>
              <a:t>Undercomplete autoencoders</a:t>
            </a:r>
          </a:p>
          <a:p>
            <a:pPr lvl="1"/>
            <a:r>
              <a:rPr lang="en-US" sz="2000"/>
              <a:t>dim(h)&lt;dim(x)</a:t>
            </a:r>
          </a:p>
          <a:p>
            <a:pPr lvl="1"/>
            <a:r>
              <a:rPr lang="en-US" sz="2000"/>
              <a:t>Discard some information (or extract a code)</a:t>
            </a:r>
          </a:p>
          <a:p>
            <a:r>
              <a:rPr lang="en-US" sz="2000"/>
              <a:t>Overcomplete autoencoders</a:t>
            </a:r>
          </a:p>
          <a:p>
            <a:pPr lvl="1"/>
            <a:r>
              <a:rPr lang="en-US" sz="2000"/>
              <a:t>dim(h)&gt;dim(x)</a:t>
            </a:r>
          </a:p>
          <a:p>
            <a:pPr lvl="1"/>
            <a:r>
              <a:rPr lang="en-US" sz="2000"/>
              <a:t>Regularization is necessary</a:t>
            </a:r>
          </a:p>
        </p:txBody>
      </p:sp>
    </p:spTree>
    <p:extLst>
      <p:ext uri="{BB962C8B-B14F-4D97-AF65-F5344CB8AC3E}">
        <p14:creationId xmlns:p14="http://schemas.microsoft.com/office/powerpoint/2010/main" val="2645759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BB5D2-55D3-E44D-87D3-CBB1D6A0C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Formulation</a:t>
            </a:r>
          </a:p>
        </p:txBody>
      </p:sp>
      <p:pic>
        <p:nvPicPr>
          <p:cNvPr id="1025" name="Picture 1" descr="page14image53888224">
            <a:extLst>
              <a:ext uri="{FF2B5EF4-FFF2-40B4-BE49-F238E27FC236}">
                <a16:creationId xmlns:a16="http://schemas.microsoft.com/office/drawing/2014/main" id="{6A9C158A-6984-554A-8304-630093878A9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325" y="2321922"/>
            <a:ext cx="3581400" cy="337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C44286-77A5-8E4B-A823-02B5522C794F}"/>
              </a:ext>
            </a:extLst>
          </p:cNvPr>
          <p:cNvSpPr txBox="1"/>
          <p:nvPr/>
        </p:nvSpPr>
        <p:spPr>
          <a:xfrm>
            <a:off x="6420255" y="4620638"/>
            <a:ext cx="1809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Encoder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D61D8-5749-394C-852C-C672A2CC3233}"/>
              </a:ext>
            </a:extLst>
          </p:cNvPr>
          <p:cNvSpPr txBox="1"/>
          <p:nvPr/>
        </p:nvSpPr>
        <p:spPr>
          <a:xfrm>
            <a:off x="6420255" y="2970997"/>
            <a:ext cx="1809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226113E-22E0-6445-89D4-A30542C2249D}"/>
                  </a:ext>
                </a:extLst>
              </p:cNvPr>
              <p:cNvSpPr txBox="1"/>
              <p:nvPr/>
            </p:nvSpPr>
            <p:spPr>
              <a:xfrm>
                <a:off x="7462735" y="4666804"/>
                <a:ext cx="189699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𝑊𝑥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226113E-22E0-6445-89D4-A30542C22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2735" y="4666804"/>
                <a:ext cx="1896994" cy="276999"/>
              </a:xfrm>
              <a:prstGeom prst="rect">
                <a:avLst/>
              </a:prstGeom>
              <a:blipFill>
                <a:blip r:embed="rId3"/>
                <a:stretch>
                  <a:fillRect l="-3356" r="-4027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CA77D5A-9573-FC46-9D6C-211B9CF8ADCC}"/>
                  </a:ext>
                </a:extLst>
              </p:cNvPr>
              <p:cNvSpPr txBox="1"/>
              <p:nvPr/>
            </p:nvSpPr>
            <p:spPr>
              <a:xfrm>
                <a:off x="7462735" y="2997548"/>
                <a:ext cx="201401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𝑐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CA77D5A-9573-FC46-9D6C-211B9CF8AD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2735" y="2997548"/>
                <a:ext cx="2014013" cy="276999"/>
              </a:xfrm>
              <a:prstGeom prst="rect">
                <a:avLst/>
              </a:prstGeom>
              <a:blipFill>
                <a:blip r:embed="rId4"/>
                <a:stretch>
                  <a:fillRect l="-1899" t="-13043" r="-3797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8092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C8349F-FD09-7840-9F13-7929F54D3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Loss functions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721C802-724C-8842-9FB1-6D319BE9AD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79226" y="3092970"/>
                <a:ext cx="9833548" cy="2693976"/>
              </a:xfrm>
            </p:spPr>
            <p:txBody>
              <a:bodyPr>
                <a:normAutofit/>
              </a:bodyPr>
              <a:lstStyle/>
              <a:p>
                <a:r>
                  <a:rPr lang="en-US" sz="2000">
                    <a:solidFill>
                      <a:srgbClr val="000000"/>
                    </a:solidFill>
                  </a:rPr>
                  <a:t>For binary inputs (e.g. categorization)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𝑙</m:t>
                    </m:r>
                    <m:d>
                      <m:dPr>
                        <m:ctrlP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  <m:r>
                      <a:rPr lang="en-US" sz="20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/>
                      <m:e>
                        <m:d>
                          <m:dPr>
                            <m:ctrlP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000" b="0" i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US" sz="2000" b="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000" b="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000" b="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b="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000" b="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  <m: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sz="2000" b="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000" b="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  <m:func>
                              <m:funcPr>
                                <m:ctrlP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2000" b="0" i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log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US" sz="2000" b="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000" b="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en-US" sz="2000" b="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sz="2000" b="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2000" b="0" i="1">
                                                <a:solidFill>
                                                  <a:srgbClr val="0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2000" b="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d>
                      </m:e>
                    </m:nary>
                  </m:oMath>
                </a14:m>
                <a:endParaRPr lang="en-US" sz="2000" b="0">
                  <a:solidFill>
                    <a:srgbClr val="000000"/>
                  </a:solidFill>
                </a:endParaRPr>
              </a:p>
              <a:p>
                <a:pPr lvl="1"/>
                <a:r>
                  <a:rPr lang="en-US" sz="2000">
                    <a:solidFill>
                      <a:srgbClr val="000000"/>
                    </a:solidFill>
                  </a:rPr>
                  <a:t>Reconstruction loss is cross-entropy </a:t>
                </a:r>
              </a:p>
              <a:p>
                <a:r>
                  <a:rPr lang="en-US" sz="2000">
                    <a:solidFill>
                      <a:srgbClr val="000000"/>
                    </a:solidFill>
                  </a:rPr>
                  <a:t>For real inputs (e.g. regression)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𝑙</m:t>
                    </m:r>
                    <m:d>
                      <m:dPr>
                        <m:ctrlP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  <m:r>
                      <a:rPr lang="en-US" sz="2000" b="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sz="2000" b="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000" b="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000" b="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000" b="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b="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sz="2000" b="0">
                  <a:solidFill>
                    <a:srgbClr val="000000"/>
                  </a:solidFill>
                </a:endParaRPr>
              </a:p>
              <a:p>
                <a:pPr lvl="1"/>
                <a:r>
                  <a:rPr lang="en-US" sz="2000">
                    <a:solidFill>
                      <a:srgbClr val="000000"/>
                    </a:solidFill>
                  </a:rPr>
                  <a:t>Reconstruction loss is sum of squared errors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721C802-724C-8842-9FB1-6D319BE9AD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79226" y="3092970"/>
                <a:ext cx="9833548" cy="2693976"/>
              </a:xfrm>
              <a:blipFill>
                <a:blip r:embed="rId3"/>
                <a:stretch>
                  <a:fillRect l="-516" t="-56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663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6E4E71-A968-D040-B80D-517445CC6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sz="4100">
                <a:solidFill>
                  <a:schemeClr val="accent1"/>
                </a:solidFill>
              </a:rPr>
              <a:t>PCA with undercomplete autoencoders</a:t>
            </a:r>
          </a:p>
        </p:txBody>
      </p:sp>
      <p:cxnSp>
        <p:nvCxnSpPr>
          <p:cNvPr id="13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69555-8BD9-6B42-A501-989C21B17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If h is linear, the autoencoder performs PCA</a:t>
            </a:r>
          </a:p>
          <a:p>
            <a:pPr lvl="1"/>
            <a:r>
              <a:rPr lang="en-US"/>
              <a:t>The hidden layer learns the first K principal components of the data via minimization of SSE.</a:t>
            </a:r>
          </a:p>
          <a:p>
            <a:r>
              <a:rPr lang="en-US" sz="2400"/>
              <a:t>If h is not linear, it generalizes PCA to a non-linear case</a:t>
            </a:r>
          </a:p>
        </p:txBody>
      </p:sp>
    </p:spTree>
    <p:extLst>
      <p:ext uri="{BB962C8B-B14F-4D97-AF65-F5344CB8AC3E}">
        <p14:creationId xmlns:p14="http://schemas.microsoft.com/office/powerpoint/2010/main" val="3714191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659C9-7597-1F4F-ACE3-2FF96FC4D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 Autoencoder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C022FC-FEE7-6A42-B4D7-1639EDF16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9157" y="1825625"/>
            <a:ext cx="3333686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B4DD2A-1A29-124B-AFF0-63E4B38635B1}"/>
              </a:ext>
            </a:extLst>
          </p:cNvPr>
          <p:cNvSpPr txBox="1"/>
          <p:nvPr/>
        </p:nvSpPr>
        <p:spPr>
          <a:xfrm>
            <a:off x="2490197" y="4539167"/>
            <a:ext cx="2237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introduces noise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8F0B48-3C1E-B746-A020-7035AA2C3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744" y="4554972"/>
            <a:ext cx="4118056" cy="3693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407F3F-F8A2-7F45-AA65-16AE86C9857E}"/>
              </a:ext>
            </a:extLst>
          </p:cNvPr>
          <p:cNvSpPr txBox="1"/>
          <p:nvPr/>
        </p:nvSpPr>
        <p:spPr>
          <a:xfrm>
            <a:off x="5288793" y="5899964"/>
            <a:ext cx="16144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From </a:t>
            </a:r>
            <a:r>
              <a:rPr lang="en-US" sz="1200" dirty="0" err="1"/>
              <a:t>Goodfellow</a:t>
            </a:r>
            <a:r>
              <a:rPr lang="en-US" sz="1200" dirty="0"/>
              <a:t> 2016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55941F-97CC-7143-9B03-B27E4D0CA08A}"/>
              </a:ext>
            </a:extLst>
          </p:cNvPr>
          <p:cNvSpPr txBox="1"/>
          <p:nvPr/>
        </p:nvSpPr>
        <p:spPr>
          <a:xfrm>
            <a:off x="838200" y="1945532"/>
            <a:ext cx="36089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Reconstruction should be robust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Gaussian noise is introduced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Similar to dropout on input, set some values to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Reconstruct from corrupted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 loss from clean input</a:t>
            </a:r>
          </a:p>
        </p:txBody>
      </p:sp>
    </p:spTree>
    <p:extLst>
      <p:ext uri="{BB962C8B-B14F-4D97-AF65-F5344CB8AC3E}">
        <p14:creationId xmlns:p14="http://schemas.microsoft.com/office/powerpoint/2010/main" val="2163950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78EE-0A3A-5C43-993D-1FAFD1DD0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Manifold Learning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C3ADAAD-1E5B-D342-A903-E0293B45FC8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01700" y="2496344"/>
            <a:ext cx="5054600" cy="30099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41A66-EAF2-7B4D-B409-75B45EE13D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Manifold: a topological space that is locally Euclidean</a:t>
            </a:r>
          </a:p>
          <a:p>
            <a:r>
              <a:rPr lang="en-US" dirty="0">
                <a:hlinkClick r:id="rId3"/>
              </a:rPr>
              <a:t>http://mathworld.wolfram.com/Manifold.html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4031EB-56D2-B941-BF53-4D34B05E0BCA}"/>
              </a:ext>
            </a:extLst>
          </p:cNvPr>
          <p:cNvSpPr txBox="1"/>
          <p:nvPr/>
        </p:nvSpPr>
        <p:spPr>
          <a:xfrm>
            <a:off x="2082297" y="6034901"/>
            <a:ext cx="16144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From </a:t>
            </a:r>
            <a:r>
              <a:rPr lang="en-US" sz="1200" dirty="0" err="1"/>
              <a:t>Goodfellow</a:t>
            </a:r>
            <a:r>
              <a:rPr lang="en-US" sz="1200" dirty="0"/>
              <a:t> 2016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EF6181-EF8D-EC46-9B95-A2DC14398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4059" y="3188494"/>
            <a:ext cx="723900" cy="812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9EAAD4-9D86-764B-A011-4BFE987850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7965" y="4903004"/>
            <a:ext cx="6985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068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381</Words>
  <Application>Microsoft Macintosh PowerPoint</Application>
  <PresentationFormat>Widescreen</PresentationFormat>
  <Paragraphs>72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Office Theme</vt:lpstr>
      <vt:lpstr>Autoencoders</vt:lpstr>
      <vt:lpstr>Autoencoder Structure</vt:lpstr>
      <vt:lpstr>Stochastic Autoencoder</vt:lpstr>
      <vt:lpstr>Constraints to avoid identity</vt:lpstr>
      <vt:lpstr>Formulation</vt:lpstr>
      <vt:lpstr>Loss functions</vt:lpstr>
      <vt:lpstr>PCA with undercomplete autoencoders</vt:lpstr>
      <vt:lpstr>Denoising Autoencoder</vt:lpstr>
      <vt:lpstr>Manifold Learning</vt:lpstr>
      <vt:lpstr>Deep Autoencoders</vt:lpstr>
      <vt:lpstr>Example of Use: Semantic Hashing</vt:lpstr>
      <vt:lpstr>Variational Autoencoders</vt:lpstr>
      <vt:lpstr>Example of Use: Morphing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Autoencoders</dc:title>
  <dc:creator>Giovanni Marchetti</dc:creator>
  <cp:lastModifiedBy>Giovanni Marchetti</cp:lastModifiedBy>
  <cp:revision>1</cp:revision>
  <dcterms:created xsi:type="dcterms:W3CDTF">2019-02-18T00:10:29Z</dcterms:created>
  <dcterms:modified xsi:type="dcterms:W3CDTF">2019-02-18T00:12:29Z</dcterms:modified>
</cp:coreProperties>
</file>